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342" r:id="rId5"/>
    <p:sldId id="375" r:id="rId6"/>
    <p:sldId id="376" r:id="rId7"/>
    <p:sldId id="377" r:id="rId8"/>
    <p:sldId id="384" r:id="rId9"/>
    <p:sldId id="385" r:id="rId10"/>
    <p:sldId id="387" r:id="rId11"/>
    <p:sldId id="388" r:id="rId12"/>
    <p:sldId id="381" r:id="rId13"/>
    <p:sldId id="389" r:id="rId14"/>
    <p:sldId id="382" r:id="rId15"/>
    <p:sldId id="390" r:id="rId16"/>
    <p:sldId id="391" r:id="rId17"/>
    <p:sldId id="392" r:id="rId18"/>
    <p:sldId id="393" r:id="rId19"/>
    <p:sldId id="394" r:id="rId20"/>
    <p:sldId id="395" r:id="rId21"/>
    <p:sldId id="396" r:id="rId22"/>
    <p:sldId id="397" r:id="rId23"/>
    <p:sldId id="37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napToObjects="1" showGuides="1">
      <p:cViewPr varScale="1">
        <p:scale>
          <a:sx n="78" d="100"/>
          <a:sy n="78" d="100"/>
        </p:scale>
        <p:origin x="878"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4/22/2025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4/22/2025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20</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2493029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712487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A1A51-431B-5BF7-97FE-063B56230B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7C42F6-101E-FA98-F04A-BE87687D38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3BE03F-987A-76E6-F633-72758A81A3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239CE2-6E48-D37F-BDC3-E69D6B1EDD89}"/>
              </a:ext>
            </a:extLst>
          </p:cNvPr>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4070348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48DA7-A15F-3071-317C-B0FA62EF84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2FFCF9-1661-281A-1023-E425EF4184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323295-5F7A-1B8C-438E-37EE9A54AA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958912-F935-5024-4798-D787BA726596}"/>
              </a:ext>
            </a:extLst>
          </p:cNvPr>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321887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077F4-4A55-5C76-DC9B-9D9B057BE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0330F-C9BF-1B48-80E8-C5A3610060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013697-1313-253C-13CB-01DF862BD9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15414C-FD4A-1CE9-03CB-DC3CC52DB3A0}"/>
              </a:ext>
            </a:extLst>
          </p:cNvPr>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2991423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6D7D-C580-872A-6A1A-177A3E986E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4BA55F-473C-395D-109F-6977C37B0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67E7A3-D669-411C-867F-E5146F90DB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EE860C-6F8C-8321-CD5F-173FC75D8A23}"/>
              </a:ext>
            </a:extLst>
          </p:cNvPr>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688072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5D7FB-B937-457D-CE62-81B2314ACD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5B98CF-E435-F5BC-FB22-5D344F5F3A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549FB6-85C4-34D8-AA54-D56906E084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D77D07-7E54-C818-6ACF-7949682F5AF1}"/>
              </a:ext>
            </a:extLst>
          </p:cNvPr>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24943344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wallpaperflare.com/airbus-a380-white-4380-airplane-aircraft-1920x1080-wallpaper-tzzis" TargetMode="External"/><Relationship Id="rId5" Type="http://schemas.openxmlformats.org/officeDocument/2006/relationships/image" Target="../media/image8.jpg"/><Relationship Id="rId4" Type="http://schemas.openxmlformats.org/officeDocument/2006/relationships/hyperlink" Target="https://hdsr.mitpress.mit.edu/pub/w974bwb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xevensolutions.com/blog/what-is-generative-ai-things-you-know/" TargetMode="External"/><Relationship Id="rId2" Type="http://schemas.openxmlformats.org/officeDocument/2006/relationships/image" Target="../media/image25.jpg"/><Relationship Id="rId1" Type="http://schemas.openxmlformats.org/officeDocument/2006/relationships/slideLayout" Target="../slideLayouts/slideLayout6.xml"/><Relationship Id="rId5" Type="http://schemas.openxmlformats.org/officeDocument/2006/relationships/hyperlink" Target="https://www.cybiant.com/knowledge-centre/the-challenges-of-ai-implementation/" TargetMode="Externa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www.processexcellencenetwork.com/automation/news/united-airlines-takes-flight-with-generative-ai"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hyperlink" Target="http://www.ibm.com/think/topics/generative-ai-for-aviation"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enago.com/academy/responsible-use-of-generative-ai/"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hyperlink" Target="https://www.pexels.com/photo/code-coding-computer-data-571171/" TargetMode="External"/><Relationship Id="rId5" Type="http://schemas.openxmlformats.org/officeDocument/2006/relationships/image" Target="../media/image11.jpg"/><Relationship Id="rId4" Type="http://schemas.openxmlformats.org/officeDocument/2006/relationships/hyperlink" Target="https://devopedia.org/exploratory-data-analysi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hyperlink" Target="https://www.wns.com/perspectives/case-studies/casestudydetail/1041/transforming-customer-experience-for-a-leading-north-american-airline" TargetMode="External"/><Relationship Id="rId3" Type="http://schemas.openxmlformats.org/officeDocument/2006/relationships/image" Target="../media/image15.jpg"/><Relationship Id="rId7"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www.wired.it/economia/business/2017/09/19/ryanair-quello-la-compagnia-low-cost-deve-spiegarci/" TargetMode="External"/><Relationship Id="rId5" Type="http://schemas.openxmlformats.org/officeDocument/2006/relationships/image" Target="../media/image16.jpg"/><Relationship Id="rId4" Type="http://schemas.openxmlformats.org/officeDocument/2006/relationships/hyperlink" Target="https://es.vecteezy.com/arte-vectorial/21615982-contorno-avion-aeronave-plano-avion-disen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pixabay.com/en/airbus-a350-aircraft-landing-797945/" TargetMode="External"/><Relationship Id="rId5" Type="http://schemas.openxmlformats.org/officeDocument/2006/relationships/image" Target="../media/image19.jpg"/><Relationship Id="rId4" Type="http://schemas.openxmlformats.org/officeDocument/2006/relationships/hyperlink" Target="https://windytheplaneh.deviantart.com/art/Airbus-Logo-vector-567575733"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www.flickr.com/photos/130961247@N06/49735363251/" TargetMode="External"/><Relationship Id="rId5" Type="http://schemas.openxmlformats.org/officeDocument/2006/relationships/image" Target="../media/image21.jpg"/><Relationship Id="rId4" Type="http://schemas.openxmlformats.org/officeDocument/2006/relationships/hyperlink" Target="https://www.nicepng.com/ourpic/u2w7e6e6q8u2t4a9_united-airlines-logo-emblem-png-united-airlines-logo/"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aisera.com/blog/automated-customer-service/" TargetMode="External"/><Relationship Id="rId3" Type="http://schemas.openxmlformats.org/officeDocument/2006/relationships/image" Target="../media/image22.png"/><Relationship Id="rId7"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www.litsonandassociates.com/safety/aviation-safety-is-our-collective-responsibility/" TargetMode="External"/><Relationship Id="rId5" Type="http://schemas.openxmlformats.org/officeDocument/2006/relationships/image" Target="../media/image23.png"/><Relationship Id="rId4" Type="http://schemas.openxmlformats.org/officeDocument/2006/relationships/hyperlink" Target="https://etutor.co/blog/reduce-teacher-workloa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304799"/>
            <a:ext cx="12191998" cy="3215641"/>
          </a:xfrm>
        </p:spPr>
        <p:txBody>
          <a:bodyPr anchor="b"/>
          <a:lstStyle/>
          <a:p>
            <a:r>
              <a:rPr lang="en-US" dirty="0"/>
              <a:t>Generative AI in Aviation</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3670628"/>
            <a:ext cx="12191997" cy="2577772"/>
          </a:xfrm>
        </p:spPr>
        <p:txBody>
          <a:bodyPr/>
          <a:lstStyle/>
          <a:p>
            <a:r>
              <a:rPr lang="en-US" dirty="0"/>
              <a:t>By Sawan Chawla</a:t>
            </a:r>
          </a:p>
        </p:txBody>
      </p:sp>
      <p:pic>
        <p:nvPicPr>
          <p:cNvPr id="3" name="Picture 2">
            <a:extLst>
              <a:ext uri="{FF2B5EF4-FFF2-40B4-BE49-F238E27FC236}">
                <a16:creationId xmlns:a16="http://schemas.microsoft.com/office/drawing/2014/main" id="{581D9A96-C4C5-5894-2668-786FC739595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80884" y="3717496"/>
            <a:ext cx="2217174" cy="2217174"/>
          </a:xfrm>
          <a:prstGeom prst="rect">
            <a:avLst/>
          </a:prstGeom>
        </p:spPr>
      </p:pic>
      <p:pic>
        <p:nvPicPr>
          <p:cNvPr id="8" name="Picture 7">
            <a:extLst>
              <a:ext uri="{FF2B5EF4-FFF2-40B4-BE49-F238E27FC236}">
                <a16:creationId xmlns:a16="http://schemas.microsoft.com/office/drawing/2014/main" id="{A1F0CA24-7BC1-F17C-CBC4-C4DFAE76F0A7}"/>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670237" y="304799"/>
            <a:ext cx="3705686" cy="2084869"/>
          </a:xfrm>
          <a:prstGeom prst="rect">
            <a:avLst/>
          </a:prstGeom>
        </p:spPr>
      </p:pic>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3AA26-C4F3-5831-DA05-428E7CAD855B}"/>
              </a:ext>
            </a:extLst>
          </p:cNvPr>
          <p:cNvSpPr>
            <a:spLocks noGrp="1"/>
          </p:cNvSpPr>
          <p:nvPr>
            <p:ph type="title"/>
          </p:nvPr>
        </p:nvSpPr>
        <p:spPr/>
        <p:txBody>
          <a:bodyPr/>
          <a:lstStyle/>
          <a:p>
            <a:r>
              <a:rPr lang="en-US" dirty="0"/>
              <a:t>The Drawbacks</a:t>
            </a:r>
          </a:p>
        </p:txBody>
      </p:sp>
      <p:sp>
        <p:nvSpPr>
          <p:cNvPr id="3" name="Content Placeholder 2">
            <a:extLst>
              <a:ext uri="{FF2B5EF4-FFF2-40B4-BE49-F238E27FC236}">
                <a16:creationId xmlns:a16="http://schemas.microsoft.com/office/drawing/2014/main" id="{65FA4B39-5CB3-FFF0-C80F-2B1F54C2670C}"/>
              </a:ext>
            </a:extLst>
          </p:cNvPr>
          <p:cNvSpPr>
            <a:spLocks noGrp="1"/>
          </p:cNvSpPr>
          <p:nvPr>
            <p:ph sz="quarter" idx="31"/>
          </p:nvPr>
        </p:nvSpPr>
        <p:spPr/>
        <p:txBody>
          <a:bodyPr/>
          <a:lstStyle/>
          <a:p>
            <a:r>
              <a:rPr lang="en-US" sz="1250" dirty="0"/>
              <a:t>Generative AI relies on high-quality data, and this type of data is not available readily in the aviation industry due to data privacy concerns as well as the complexity of aircraft systems itself. </a:t>
            </a:r>
          </a:p>
          <a:p>
            <a:r>
              <a:rPr lang="en-US" sz="1250" dirty="0"/>
              <a:t>The challenges of integrating Generative AI into the fundamentals is very difficult due to the compositeness of the systems itself being in place for so long, as well as system criticalness in daily use, resulting in a very slow incorporation into the industry that can span years, especially with also the widespread extent of the architecture itself.</a:t>
            </a:r>
          </a:p>
          <a:p>
            <a:r>
              <a:rPr lang="en-US" sz="1250" dirty="0"/>
              <a:t>Ethical concerns and potential for hallucinations or inaccuracies is a major concern when integrating it. </a:t>
            </a:r>
          </a:p>
          <a:p>
            <a:r>
              <a:rPr lang="en-US" sz="1250" dirty="0"/>
              <a:t>Ethical concerns including data privacy, bias as well as job placement play a major role as data may not be safely stored while the AI may display biasness in certain situations and in addition causing potential job losses in certain areas of industry where there's shortages of key personal.  </a:t>
            </a:r>
          </a:p>
          <a:p>
            <a:r>
              <a:rPr lang="en-US" sz="1250" dirty="0"/>
              <a:t>Hallucinations may result in incorrect information being displayed. Whether it is a in the flight computers of aircraft or in the systems of Air Traffic Control (ATC), hallucinations is something that cannot happen in this industry given its nature, as it sets a dangerous precedent if left unchecked. </a:t>
            </a:r>
          </a:p>
        </p:txBody>
      </p:sp>
      <p:sp>
        <p:nvSpPr>
          <p:cNvPr id="4" name="Slide Number Placeholder 3">
            <a:extLst>
              <a:ext uri="{FF2B5EF4-FFF2-40B4-BE49-F238E27FC236}">
                <a16:creationId xmlns:a16="http://schemas.microsoft.com/office/drawing/2014/main" id="{35864F4E-B06E-8053-5DD3-3FFBA13D3A81}"/>
              </a:ext>
            </a:extLst>
          </p:cNvPr>
          <p:cNvSpPr>
            <a:spLocks noGrp="1"/>
          </p:cNvSpPr>
          <p:nvPr>
            <p:ph type="sldNum" sz="quarter" idx="12"/>
          </p:nvPr>
        </p:nvSpPr>
        <p:spPr/>
        <p:txBody>
          <a:bodyPr/>
          <a:lstStyle/>
          <a:p>
            <a:fld id="{FE024F78-56A6-7740-B68D-8D4D026EDF3F}" type="slidenum">
              <a:rPr lang="en-US" smtClean="0"/>
              <a:pPr/>
              <a:t>10</a:t>
            </a:fld>
            <a:endParaRPr lang="en-US" dirty="0"/>
          </a:p>
        </p:txBody>
      </p:sp>
      <p:pic>
        <p:nvPicPr>
          <p:cNvPr id="6" name="Picture 5">
            <a:extLst>
              <a:ext uri="{FF2B5EF4-FFF2-40B4-BE49-F238E27FC236}">
                <a16:creationId xmlns:a16="http://schemas.microsoft.com/office/drawing/2014/main" id="{98CE0BC7-A1D5-918A-DC70-0D24BDD9477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24800" y="108065"/>
            <a:ext cx="3971090" cy="2001241"/>
          </a:xfrm>
          <a:prstGeom prst="rect">
            <a:avLst/>
          </a:prstGeom>
        </p:spPr>
      </p:pic>
      <p:pic>
        <p:nvPicPr>
          <p:cNvPr id="8" name="Picture 7">
            <a:extLst>
              <a:ext uri="{FF2B5EF4-FFF2-40B4-BE49-F238E27FC236}">
                <a16:creationId xmlns:a16="http://schemas.microsoft.com/office/drawing/2014/main" id="{67426DE3-164B-DCA1-AB7E-3A5857FED02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0" y="2864076"/>
            <a:ext cx="3312608" cy="1656304"/>
          </a:xfrm>
          <a:prstGeom prst="rect">
            <a:avLst/>
          </a:prstGeom>
        </p:spPr>
      </p:pic>
    </p:spTree>
    <p:extLst>
      <p:ext uri="{BB962C8B-B14F-4D97-AF65-F5344CB8AC3E}">
        <p14:creationId xmlns:p14="http://schemas.microsoft.com/office/powerpoint/2010/main" val="4125416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21FBB-2922-C9B2-1409-301B3F118B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B29809-B038-B21A-8CA3-097C46B1EA26}"/>
              </a:ext>
            </a:extLst>
          </p:cNvPr>
          <p:cNvSpPr>
            <a:spLocks noGrp="1"/>
          </p:cNvSpPr>
          <p:nvPr>
            <p:ph type="title"/>
          </p:nvPr>
        </p:nvSpPr>
        <p:spPr>
          <a:xfrm>
            <a:off x="3305669" y="113097"/>
            <a:ext cx="7420819" cy="1656304"/>
          </a:xfrm>
        </p:spPr>
        <p:txBody>
          <a:bodyPr/>
          <a:lstStyle/>
          <a:p>
            <a:r>
              <a:rPr lang="en-US" dirty="0"/>
              <a:t>Investment Recommendation</a:t>
            </a:r>
          </a:p>
        </p:txBody>
      </p:sp>
      <p:sp>
        <p:nvSpPr>
          <p:cNvPr id="4" name="Content Placeholder 3">
            <a:extLst>
              <a:ext uri="{FF2B5EF4-FFF2-40B4-BE49-F238E27FC236}">
                <a16:creationId xmlns:a16="http://schemas.microsoft.com/office/drawing/2014/main" id="{882B9D69-8D5E-1F2D-43E6-93A83A6686D5}"/>
              </a:ext>
            </a:extLst>
          </p:cNvPr>
          <p:cNvSpPr>
            <a:spLocks noGrp="1"/>
          </p:cNvSpPr>
          <p:nvPr>
            <p:ph sz="quarter" idx="31"/>
          </p:nvPr>
        </p:nvSpPr>
        <p:spPr>
          <a:xfrm>
            <a:off x="3305669" y="2244008"/>
            <a:ext cx="7420819" cy="3676649"/>
          </a:xfrm>
        </p:spPr>
        <p:txBody>
          <a:bodyPr/>
          <a:lstStyle/>
          <a:p>
            <a:r>
              <a:rPr lang="en-US" sz="1600" dirty="0"/>
              <a:t>Invest slowly in Generative AI, as a rigorous training program would be expected before implementation in aviation, due to the nature of the industry and the compliance standards any new piece of technology is held to. </a:t>
            </a:r>
          </a:p>
          <a:p>
            <a:r>
              <a:rPr lang="en-US" sz="1600" dirty="0"/>
              <a:t>In terms of where to begin, do so with small basic tasks to automate, such as generating reports and recommendation of data, then expand to more complicated tasks like chatbots for customer service or predictive analytics for maintenance schedules as well as recommendations plus virtual simulations for new aircraft designs. </a:t>
            </a:r>
          </a:p>
          <a:p>
            <a:r>
              <a:rPr lang="en-US" sz="1600" dirty="0"/>
              <a:t>When it comes to budgets, start with a small budget (somewhere in the millions) and then keep adding more funding, the more return received in the form of cost cutting in terms of practices as well as process improvements, revenue increases via customer experience, improved reputation and lowered workload of employees, resulting in more productivity plus workplace moral.  </a:t>
            </a:r>
          </a:p>
        </p:txBody>
      </p:sp>
    </p:spTree>
    <p:extLst>
      <p:ext uri="{BB962C8B-B14F-4D97-AF65-F5344CB8AC3E}">
        <p14:creationId xmlns:p14="http://schemas.microsoft.com/office/powerpoint/2010/main" val="2687491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225A4-8419-B998-E321-EC97ED50744D}"/>
              </a:ext>
            </a:extLst>
          </p:cNvPr>
          <p:cNvSpPr>
            <a:spLocks noGrp="1"/>
          </p:cNvSpPr>
          <p:nvPr>
            <p:ph type="title"/>
          </p:nvPr>
        </p:nvSpPr>
        <p:spPr>
          <a:xfrm>
            <a:off x="5321282" y="271619"/>
            <a:ext cx="4609299" cy="358851"/>
          </a:xfrm>
        </p:spPr>
        <p:txBody>
          <a:bodyPr/>
          <a:lstStyle/>
          <a:p>
            <a:r>
              <a:rPr lang="en-US" dirty="0"/>
              <a:t>Roadmap</a:t>
            </a:r>
          </a:p>
        </p:txBody>
      </p:sp>
      <p:sp>
        <p:nvSpPr>
          <p:cNvPr id="4" name="Slide Number Placeholder 3">
            <a:extLst>
              <a:ext uri="{FF2B5EF4-FFF2-40B4-BE49-F238E27FC236}">
                <a16:creationId xmlns:a16="http://schemas.microsoft.com/office/drawing/2014/main" id="{2F0A4BE6-780D-8F88-06DB-C3020F8B5452}"/>
              </a:ext>
            </a:extLst>
          </p:cNvPr>
          <p:cNvSpPr>
            <a:spLocks noGrp="1"/>
          </p:cNvSpPr>
          <p:nvPr>
            <p:ph type="sldNum" sz="quarter" idx="12"/>
          </p:nvPr>
        </p:nvSpPr>
        <p:spPr/>
        <p:txBody>
          <a:bodyPr/>
          <a:lstStyle/>
          <a:p>
            <a:fld id="{FE024F78-56A6-7740-B68D-8D4D026EDF3F}" type="slidenum">
              <a:rPr lang="en-US" smtClean="0"/>
              <a:pPr/>
              <a:t>12</a:t>
            </a:fld>
            <a:endParaRPr lang="en-US" dirty="0"/>
          </a:p>
        </p:txBody>
      </p:sp>
      <p:pic>
        <p:nvPicPr>
          <p:cNvPr id="6" name="Picture 5">
            <a:extLst>
              <a:ext uri="{FF2B5EF4-FFF2-40B4-BE49-F238E27FC236}">
                <a16:creationId xmlns:a16="http://schemas.microsoft.com/office/drawing/2014/main" id="{3DDBFE50-BAF7-7FC5-DDE1-13B89B701B8B}"/>
              </a:ext>
            </a:extLst>
          </p:cNvPr>
          <p:cNvPicPr>
            <a:picLocks noChangeAspect="1"/>
          </p:cNvPicPr>
          <p:nvPr/>
        </p:nvPicPr>
        <p:blipFill>
          <a:blip r:embed="rId2"/>
          <a:stretch>
            <a:fillRect/>
          </a:stretch>
        </p:blipFill>
        <p:spPr>
          <a:xfrm>
            <a:off x="1696046" y="735795"/>
            <a:ext cx="9709373" cy="6009108"/>
          </a:xfrm>
          <a:prstGeom prst="rect">
            <a:avLst/>
          </a:prstGeom>
        </p:spPr>
      </p:pic>
    </p:spTree>
    <p:extLst>
      <p:ext uri="{BB962C8B-B14F-4D97-AF65-F5344CB8AC3E}">
        <p14:creationId xmlns:p14="http://schemas.microsoft.com/office/powerpoint/2010/main" val="3473093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ABD3-FB50-D2B6-FA3F-4633BD1F001B}"/>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DB7E7D61-7B15-5D33-4A38-2138E647A239}"/>
              </a:ext>
            </a:extLst>
          </p:cNvPr>
          <p:cNvSpPr>
            <a:spLocks noGrp="1"/>
          </p:cNvSpPr>
          <p:nvPr>
            <p:ph sz="quarter" idx="31"/>
          </p:nvPr>
        </p:nvSpPr>
        <p:spPr/>
        <p:txBody>
          <a:bodyPr/>
          <a:lstStyle/>
          <a:p>
            <a:r>
              <a:rPr lang="en-US" sz="1400" dirty="0"/>
              <a:t>7. “How Airbus Uses Generative Artificial Intelligence to Reinvent Itself | Airbus.” Www.airbus.com, 28 May 2024, www.airbus.com/en/newsroom/stories/2024-05-how-airbus-uses-generative-artificial-intelligence-to-reinvent-itself.</a:t>
            </a:r>
          </a:p>
          <a:p>
            <a:endParaRPr lang="en-US" sz="1400" dirty="0"/>
          </a:p>
          <a:p>
            <a:r>
              <a:rPr lang="en-US" sz="1400" dirty="0"/>
              <a:t>“AI in Aviation and Airlines : Post Pandemic Reports and Key Findings.” </a:t>
            </a:r>
            <a:r>
              <a:rPr lang="en-US" sz="1400" dirty="0" err="1"/>
              <a:t>MindTitan</a:t>
            </a:r>
            <a:r>
              <a:rPr lang="en-US" sz="1400" dirty="0"/>
              <a:t>, 5 Jan. 2022, mindtitan.com/resources/industry-use-cases/ai-in-aviation-and-travel/.</a:t>
            </a:r>
          </a:p>
          <a:p>
            <a:endParaRPr lang="en-US" sz="1400" dirty="0"/>
          </a:p>
          <a:p>
            <a:r>
              <a:rPr lang="en-US" sz="1400" dirty="0"/>
              <a:t>Benelux, Cognizant. “From Assessment to Innovation: Your Gen AI Roadmap.” Www.cognizant.com, 2025, www.cognizant.com/nl/en/insights/blog/articles/rapid-generative-ai-assessment-tool. Accessed 22 Apr. 2025.</a:t>
            </a:r>
          </a:p>
        </p:txBody>
      </p:sp>
      <p:sp>
        <p:nvSpPr>
          <p:cNvPr id="4" name="Slide Number Placeholder 3">
            <a:extLst>
              <a:ext uri="{FF2B5EF4-FFF2-40B4-BE49-F238E27FC236}">
                <a16:creationId xmlns:a16="http://schemas.microsoft.com/office/drawing/2014/main" id="{DCE0A5E1-CF21-B33D-1994-838CEA704ED9}"/>
              </a:ext>
            </a:extLst>
          </p:cNvPr>
          <p:cNvSpPr>
            <a:spLocks noGrp="1"/>
          </p:cNvSpPr>
          <p:nvPr>
            <p:ph type="sldNum" sz="quarter" idx="12"/>
          </p:nvPr>
        </p:nvSpPr>
        <p:spPr/>
        <p:txBody>
          <a:bodyPr/>
          <a:lstStyle/>
          <a:p>
            <a:fld id="{FE024F78-56A6-7740-B68D-8D4D026EDF3F}" type="slidenum">
              <a:rPr lang="en-US" smtClean="0"/>
              <a:pPr/>
              <a:t>13</a:t>
            </a:fld>
            <a:endParaRPr lang="en-US" dirty="0"/>
          </a:p>
        </p:txBody>
      </p:sp>
    </p:spTree>
    <p:extLst>
      <p:ext uri="{BB962C8B-B14F-4D97-AF65-F5344CB8AC3E}">
        <p14:creationId xmlns:p14="http://schemas.microsoft.com/office/powerpoint/2010/main" val="2462864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A18A-4B05-6632-4117-49C042D820E3}"/>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DAC56AEF-D256-0E1E-D5E8-4A7C71C9C773}"/>
              </a:ext>
            </a:extLst>
          </p:cNvPr>
          <p:cNvSpPr>
            <a:spLocks noGrp="1"/>
          </p:cNvSpPr>
          <p:nvPr>
            <p:ph sz="quarter" idx="31"/>
          </p:nvPr>
        </p:nvSpPr>
        <p:spPr/>
        <p:txBody>
          <a:bodyPr/>
          <a:lstStyle/>
          <a:p>
            <a:r>
              <a:rPr lang="en-US" sz="1400" dirty="0"/>
              <a:t>Bilan, Maryna. “How Generative AI Revolutionize the Aviation and Airlines Industry.” Master of Code Global, 23 June 2023, masterofcode.com/blog/generative-ai-chatbots-for-airline-and-airport-industry.</a:t>
            </a:r>
          </a:p>
          <a:p>
            <a:endParaRPr lang="en-US" sz="1400" dirty="0"/>
          </a:p>
          <a:p>
            <a:r>
              <a:rPr lang="en-US" sz="1400" dirty="0"/>
              <a:t>Brand, Amelia. “United Airlines Takes Flight with Generative AI United Airlines Is Charting New Territory with Gen AI Initiatives to Enhance Customer Experience and Operational Efficiency.” Process Excellence Network, 29 Dec. 2024, </a:t>
            </a:r>
            <a:r>
              <a:rPr lang="en-US" sz="1400" dirty="0">
                <a:hlinkClick r:id="rId2"/>
              </a:rPr>
              <a:t>www.processexcellencenetwork.com/automation/news/united-airlines-takes-flight-with-generative-ai</a:t>
            </a:r>
            <a:r>
              <a:rPr lang="en-US" sz="1400" dirty="0"/>
              <a:t>.</a:t>
            </a:r>
          </a:p>
          <a:p>
            <a:r>
              <a:rPr lang="en-US" sz="1400" dirty="0"/>
              <a:t>Brownlow, Jess. “The Challenges Generative AI Poses for the Industry.” Worldaviationfestival.com, 9 Mar. 2023, worldaviationfestival.com/blog/travel-technology/the-challenges-generative-ai-poses-for-the-industry/.</a:t>
            </a:r>
          </a:p>
          <a:p>
            <a:endParaRPr lang="en-US" sz="1400" dirty="0"/>
          </a:p>
        </p:txBody>
      </p:sp>
      <p:sp>
        <p:nvSpPr>
          <p:cNvPr id="4" name="Slide Number Placeholder 3">
            <a:extLst>
              <a:ext uri="{FF2B5EF4-FFF2-40B4-BE49-F238E27FC236}">
                <a16:creationId xmlns:a16="http://schemas.microsoft.com/office/drawing/2014/main" id="{062ECF6A-8B33-8ABA-25D5-C4164F69AF9A}"/>
              </a:ext>
            </a:extLst>
          </p:cNvPr>
          <p:cNvSpPr>
            <a:spLocks noGrp="1"/>
          </p:cNvSpPr>
          <p:nvPr>
            <p:ph type="sldNum" sz="quarter" idx="12"/>
          </p:nvPr>
        </p:nvSpPr>
        <p:spPr/>
        <p:txBody>
          <a:bodyPr/>
          <a:lstStyle/>
          <a:p>
            <a:fld id="{FE024F78-56A6-7740-B68D-8D4D026EDF3F}" type="slidenum">
              <a:rPr lang="en-US" smtClean="0"/>
              <a:pPr/>
              <a:t>14</a:t>
            </a:fld>
            <a:endParaRPr lang="en-US" dirty="0"/>
          </a:p>
        </p:txBody>
      </p:sp>
    </p:spTree>
    <p:extLst>
      <p:ext uri="{BB962C8B-B14F-4D97-AF65-F5344CB8AC3E}">
        <p14:creationId xmlns:p14="http://schemas.microsoft.com/office/powerpoint/2010/main" val="2565388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C09B-DE95-0F38-7974-925106E754D1}"/>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DA841D00-9234-D418-35E6-7F5D4B4452E1}"/>
              </a:ext>
            </a:extLst>
          </p:cNvPr>
          <p:cNvSpPr>
            <a:spLocks noGrp="1"/>
          </p:cNvSpPr>
          <p:nvPr>
            <p:ph sz="quarter" idx="31"/>
          </p:nvPr>
        </p:nvSpPr>
        <p:spPr/>
        <p:txBody>
          <a:bodyPr/>
          <a:lstStyle/>
          <a:p>
            <a:pPr>
              <a:lnSpc>
                <a:spcPct val="100000"/>
              </a:lnSpc>
            </a:pPr>
            <a:r>
              <a:rPr lang="en-US" sz="1400" dirty="0"/>
              <a:t>Burnham, Kristin . “What’s Your Company’s AI Maturity Level? | MIT Sloan.” MIT Sloan, 25 Feb. 2025, mitsloan.mit.edu/ideas-made-to-matter/</a:t>
            </a:r>
            <a:r>
              <a:rPr lang="en-US" sz="1400" dirty="0" err="1"/>
              <a:t>whats</a:t>
            </a:r>
            <a:r>
              <a:rPr lang="en-US" sz="1400" dirty="0"/>
              <a:t>-your-</a:t>
            </a:r>
            <a:r>
              <a:rPr lang="en-US" sz="1400" dirty="0" err="1"/>
              <a:t>companys</a:t>
            </a:r>
            <a:r>
              <a:rPr lang="en-US" sz="1400" dirty="0"/>
              <a:t>-ai-maturity-level. Accessed 22 Apr. 2025.</a:t>
            </a:r>
          </a:p>
          <a:p>
            <a:pPr>
              <a:lnSpc>
                <a:spcPct val="100000"/>
              </a:lnSpc>
            </a:pPr>
            <a:r>
              <a:rPr lang="en-US" sz="1400" dirty="0" err="1"/>
              <a:t>Cunnison</a:t>
            </a:r>
            <a:r>
              <a:rPr lang="en-US" sz="1400" dirty="0"/>
              <a:t>, Martin. “7 Key Advantages of Generative AI for Airline Operations.” Ciklum.com, 15 Jan. 2024, www.ciklum.com/resources/blog/enhanced-ux-accessibility-to-recapture-90-percent-of-bounced-visitors, https://doi.org/108922090/1729238536003/module_99108922090_related-blog-post-section-2024.</a:t>
            </a:r>
          </a:p>
          <a:p>
            <a:pPr>
              <a:lnSpc>
                <a:spcPct val="100000"/>
              </a:lnSpc>
            </a:pPr>
            <a:endParaRPr lang="en-US" sz="1400" dirty="0"/>
          </a:p>
          <a:p>
            <a:pPr>
              <a:lnSpc>
                <a:spcPct val="100000"/>
              </a:lnSpc>
            </a:pPr>
            <a:r>
              <a:rPr lang="en-US" sz="1400" dirty="0"/>
              <a:t>“Generative AI Adoption Maturity Model.” Github.io, 2025, vikasgoyal.github.io/</a:t>
            </a:r>
            <a:r>
              <a:rPr lang="en-US" sz="1400" dirty="0" err="1"/>
              <a:t>genai</a:t>
            </a:r>
            <a:r>
              <a:rPr lang="en-US" sz="1400" dirty="0"/>
              <a:t>/AdoptionMaturityModel.html. Accessed 22 Apr. 2025.</a:t>
            </a:r>
          </a:p>
          <a:p>
            <a:pPr>
              <a:lnSpc>
                <a:spcPct val="100000"/>
              </a:lnSpc>
            </a:pPr>
            <a:endParaRPr lang="en-US" sz="1400" dirty="0"/>
          </a:p>
          <a:p>
            <a:pPr>
              <a:lnSpc>
                <a:spcPct val="100000"/>
              </a:lnSpc>
            </a:pPr>
            <a:r>
              <a:rPr lang="en-US" sz="1400" dirty="0"/>
              <a:t>“Generative AI Maturity Model.” EY, 2025, www.ey.com/en_it/insights/ai/generative-ai-maturity-model. Accessed 22 Apr. 2025.</a:t>
            </a:r>
          </a:p>
        </p:txBody>
      </p:sp>
      <p:sp>
        <p:nvSpPr>
          <p:cNvPr id="4" name="Slide Number Placeholder 3">
            <a:extLst>
              <a:ext uri="{FF2B5EF4-FFF2-40B4-BE49-F238E27FC236}">
                <a16:creationId xmlns:a16="http://schemas.microsoft.com/office/drawing/2014/main" id="{7F4D0654-3355-9AC7-9CE0-1F916DABE26B}"/>
              </a:ext>
            </a:extLst>
          </p:cNvPr>
          <p:cNvSpPr>
            <a:spLocks noGrp="1"/>
          </p:cNvSpPr>
          <p:nvPr>
            <p:ph type="sldNum" sz="quarter" idx="12"/>
          </p:nvPr>
        </p:nvSpPr>
        <p:spPr/>
        <p:txBody>
          <a:bodyPr/>
          <a:lstStyle/>
          <a:p>
            <a:fld id="{FE024F78-56A6-7740-B68D-8D4D026EDF3F}" type="slidenum">
              <a:rPr lang="en-US" smtClean="0"/>
              <a:pPr/>
              <a:t>15</a:t>
            </a:fld>
            <a:endParaRPr lang="en-US" dirty="0"/>
          </a:p>
        </p:txBody>
      </p:sp>
    </p:spTree>
    <p:extLst>
      <p:ext uri="{BB962C8B-B14F-4D97-AF65-F5344CB8AC3E}">
        <p14:creationId xmlns:p14="http://schemas.microsoft.com/office/powerpoint/2010/main" val="1922864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49EC-0EEE-7168-10DC-57EC8C1664B8}"/>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A083C2AD-72E0-B6AB-76E7-DC08A1D4E271}"/>
              </a:ext>
            </a:extLst>
          </p:cNvPr>
          <p:cNvSpPr>
            <a:spLocks noGrp="1"/>
          </p:cNvSpPr>
          <p:nvPr>
            <p:ph sz="quarter" idx="31"/>
          </p:nvPr>
        </p:nvSpPr>
        <p:spPr/>
        <p:txBody>
          <a:bodyPr/>
          <a:lstStyle/>
          <a:p>
            <a:r>
              <a:rPr lang="en-US" sz="1400" dirty="0"/>
              <a:t>“How AI Is Transforming the Aviation Industry.” Southern Wings, 28 Jan. 2024, www.southernwings.co.nz/how-ai-is-transforming-the-aviation-industry/.</a:t>
            </a:r>
          </a:p>
          <a:p>
            <a:endParaRPr lang="en-US" sz="1400" dirty="0"/>
          </a:p>
          <a:p>
            <a:r>
              <a:rPr lang="en-US" sz="1400" dirty="0"/>
              <a:t>IATA. Generative AI and Aviation Finding Crossroads for Future Implementation. 2023.</a:t>
            </a:r>
          </a:p>
          <a:p>
            <a:endParaRPr lang="en-US" sz="1400" dirty="0"/>
          </a:p>
          <a:p>
            <a:r>
              <a:rPr lang="en-US" sz="1400" dirty="0"/>
              <a:t>Lisowski, Edwin. “Top 5 Gen AI Use Cases in Aviation - Edwin Lisowski - Medium.” Medium, 27 Sept. 2024, medium.com/@elisowski/top-5-gen-ai-use-cases-in-aviation-20b62583dbfa.</a:t>
            </a:r>
          </a:p>
          <a:p>
            <a:endParaRPr lang="en-US" sz="1400" dirty="0"/>
          </a:p>
          <a:p>
            <a:r>
              <a:rPr lang="en-US" sz="1400" dirty="0"/>
              <a:t>Martineau, Kim. “What Is Generative AI?” IBM Research Blog, IBM, 20 Apr. 2023, research.ibm.com/blog/what-is-generative-AI.</a:t>
            </a:r>
          </a:p>
        </p:txBody>
      </p:sp>
      <p:sp>
        <p:nvSpPr>
          <p:cNvPr id="4" name="Slide Number Placeholder 3">
            <a:extLst>
              <a:ext uri="{FF2B5EF4-FFF2-40B4-BE49-F238E27FC236}">
                <a16:creationId xmlns:a16="http://schemas.microsoft.com/office/drawing/2014/main" id="{6E528BBF-D3C1-3D55-0A10-A467C3350696}"/>
              </a:ext>
            </a:extLst>
          </p:cNvPr>
          <p:cNvSpPr>
            <a:spLocks noGrp="1"/>
          </p:cNvSpPr>
          <p:nvPr>
            <p:ph type="sldNum" sz="quarter" idx="12"/>
          </p:nvPr>
        </p:nvSpPr>
        <p:spPr/>
        <p:txBody>
          <a:bodyPr/>
          <a:lstStyle/>
          <a:p>
            <a:fld id="{FE024F78-56A6-7740-B68D-8D4D026EDF3F}" type="slidenum">
              <a:rPr lang="en-US" smtClean="0"/>
              <a:pPr/>
              <a:t>16</a:t>
            </a:fld>
            <a:endParaRPr lang="en-US" dirty="0"/>
          </a:p>
        </p:txBody>
      </p:sp>
    </p:spTree>
    <p:extLst>
      <p:ext uri="{BB962C8B-B14F-4D97-AF65-F5344CB8AC3E}">
        <p14:creationId xmlns:p14="http://schemas.microsoft.com/office/powerpoint/2010/main" val="2253136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5DCE7-671B-587D-8402-A63BFAFB4B05}"/>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B39EE307-FDE4-248D-A005-7A826B87A3F9}"/>
              </a:ext>
            </a:extLst>
          </p:cNvPr>
          <p:cNvSpPr>
            <a:spLocks noGrp="1"/>
          </p:cNvSpPr>
          <p:nvPr>
            <p:ph sz="quarter" idx="31"/>
          </p:nvPr>
        </p:nvSpPr>
        <p:spPr/>
        <p:txBody>
          <a:bodyPr/>
          <a:lstStyle/>
          <a:p>
            <a:pPr>
              <a:lnSpc>
                <a:spcPct val="100000"/>
              </a:lnSpc>
            </a:pPr>
            <a:r>
              <a:rPr lang="en-US" sz="1400" dirty="0"/>
              <a:t>McKone, Dan , et al. Deploying AI and Generative AI in the Airline Industry: Enhancing Operations and Improving Customer Experiences.</a:t>
            </a:r>
          </a:p>
          <a:p>
            <a:pPr>
              <a:lnSpc>
                <a:spcPct val="100000"/>
              </a:lnSpc>
            </a:pPr>
            <a:endParaRPr lang="en-US" sz="1400" dirty="0"/>
          </a:p>
          <a:p>
            <a:pPr>
              <a:lnSpc>
                <a:spcPct val="100000"/>
              </a:lnSpc>
            </a:pPr>
            <a:r>
              <a:rPr lang="en-US" sz="1400" dirty="0"/>
              <a:t>Nvidia. “What Is Generative AI?” NVIDIA, 2024, www.nvidia.com/en-us/glossary/generative-ai/.</a:t>
            </a:r>
          </a:p>
          <a:p>
            <a:pPr>
              <a:lnSpc>
                <a:spcPct val="100000"/>
              </a:lnSpc>
            </a:pPr>
            <a:endParaRPr lang="en-US" sz="1400" dirty="0"/>
          </a:p>
          <a:p>
            <a:pPr>
              <a:lnSpc>
                <a:spcPct val="100000"/>
              </a:lnSpc>
            </a:pPr>
            <a:r>
              <a:rPr lang="en-US" sz="1400" dirty="0"/>
              <a:t>Raval, Chintan. “Generative AI in the Aerospace Industry: A New Frontier of Innovation.” </a:t>
            </a:r>
            <a:r>
              <a:rPr lang="en-US" sz="1400" dirty="0" err="1"/>
              <a:t>EInfochips</a:t>
            </a:r>
            <a:r>
              <a:rPr lang="en-US" sz="1400" dirty="0"/>
              <a:t>, 20 Jan. 2025, www.einfochips.com/blog/generative-ai-in-the-aerospace-industry-a-new-frontier-of-innovation/.</a:t>
            </a:r>
          </a:p>
          <a:p>
            <a:pPr>
              <a:lnSpc>
                <a:spcPct val="100000"/>
              </a:lnSpc>
            </a:pPr>
            <a:endParaRPr lang="en-US" sz="1400" dirty="0"/>
          </a:p>
          <a:p>
            <a:pPr>
              <a:lnSpc>
                <a:spcPct val="100000"/>
              </a:lnSpc>
            </a:pPr>
            <a:r>
              <a:rPr lang="en-US" sz="1400" dirty="0" err="1"/>
              <a:t>Saboonchi</a:t>
            </a:r>
            <a:r>
              <a:rPr lang="en-US" sz="1400" dirty="0"/>
              <a:t>, Behnaz. “How a Top-down Holistic Strategy Can Maximize GenAI ROI.” EY, 18 June 2024, www.ey.com/en_gl/insights/strategy/explore-the-five-levels-of-the-gen-ai-maturity-model. Accessed 22 Apr. 2025.</a:t>
            </a:r>
          </a:p>
        </p:txBody>
      </p:sp>
      <p:sp>
        <p:nvSpPr>
          <p:cNvPr id="4" name="Slide Number Placeholder 3">
            <a:extLst>
              <a:ext uri="{FF2B5EF4-FFF2-40B4-BE49-F238E27FC236}">
                <a16:creationId xmlns:a16="http://schemas.microsoft.com/office/drawing/2014/main" id="{3980D4C1-B966-8DF9-8147-8183899D049A}"/>
              </a:ext>
            </a:extLst>
          </p:cNvPr>
          <p:cNvSpPr>
            <a:spLocks noGrp="1"/>
          </p:cNvSpPr>
          <p:nvPr>
            <p:ph type="sldNum" sz="quarter" idx="12"/>
          </p:nvPr>
        </p:nvSpPr>
        <p:spPr/>
        <p:txBody>
          <a:bodyPr/>
          <a:lstStyle/>
          <a:p>
            <a:fld id="{FE024F78-56A6-7740-B68D-8D4D026EDF3F}" type="slidenum">
              <a:rPr lang="en-US" smtClean="0"/>
              <a:pPr/>
              <a:t>17</a:t>
            </a:fld>
            <a:endParaRPr lang="en-US" dirty="0"/>
          </a:p>
        </p:txBody>
      </p:sp>
    </p:spTree>
    <p:extLst>
      <p:ext uri="{BB962C8B-B14F-4D97-AF65-F5344CB8AC3E}">
        <p14:creationId xmlns:p14="http://schemas.microsoft.com/office/powerpoint/2010/main" val="542244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321E-DD1B-C453-561A-CB81544F52DE}"/>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6DEDEAA5-3F8F-4749-0CE1-1E243284AC37}"/>
              </a:ext>
            </a:extLst>
          </p:cNvPr>
          <p:cNvSpPr>
            <a:spLocks noGrp="1"/>
          </p:cNvSpPr>
          <p:nvPr>
            <p:ph sz="quarter" idx="31"/>
          </p:nvPr>
        </p:nvSpPr>
        <p:spPr/>
        <p:txBody>
          <a:bodyPr/>
          <a:lstStyle/>
          <a:p>
            <a:pPr>
              <a:lnSpc>
                <a:spcPct val="100000"/>
              </a:lnSpc>
            </a:pPr>
            <a:r>
              <a:rPr lang="en-US" sz="1400" dirty="0" err="1"/>
              <a:t>Schradin</a:t>
            </a:r>
            <a:r>
              <a:rPr lang="en-US" sz="1400" dirty="0"/>
              <a:t>, Ryan. “How Generative AI Will Change the Commercial Aviation Industry.” Connected Aviation Today, 1 May 2024, connectedaviationtoday.com/how-generative-ai-will-change-the-commercial-aviation-industry/.</a:t>
            </a:r>
          </a:p>
          <a:p>
            <a:pPr>
              <a:lnSpc>
                <a:spcPct val="100000"/>
              </a:lnSpc>
            </a:pPr>
            <a:endParaRPr lang="en-US" sz="1400" dirty="0"/>
          </a:p>
          <a:p>
            <a:pPr>
              <a:lnSpc>
                <a:spcPct val="100000"/>
              </a:lnSpc>
            </a:pPr>
            <a:r>
              <a:rPr lang="en-US" sz="1400" dirty="0"/>
              <a:t>Team </a:t>
            </a:r>
            <a:r>
              <a:rPr lang="en-US" sz="1400" dirty="0" err="1"/>
              <a:t>DigitalDefynd</a:t>
            </a:r>
            <a:r>
              <a:rPr lang="en-US" sz="1400" dirty="0"/>
              <a:t>. “10 Ways Generative AI Is Being Used in Aviation [2025].” </a:t>
            </a:r>
            <a:r>
              <a:rPr lang="en-US" sz="1400" dirty="0" err="1"/>
              <a:t>DigitalDefynd</a:t>
            </a:r>
            <a:r>
              <a:rPr lang="en-US" sz="1400" dirty="0"/>
              <a:t>, digitaldefynd.com/IQ/generative-ai-in-aviation/.</a:t>
            </a:r>
          </a:p>
          <a:p>
            <a:pPr>
              <a:lnSpc>
                <a:spcPct val="100000"/>
              </a:lnSpc>
            </a:pPr>
            <a:endParaRPr lang="en-US" sz="1400" dirty="0"/>
          </a:p>
          <a:p>
            <a:pPr>
              <a:lnSpc>
                <a:spcPct val="100000"/>
              </a:lnSpc>
            </a:pPr>
            <a:r>
              <a:rPr lang="en-US" sz="1400" dirty="0"/>
              <a:t>Trevin Christian </a:t>
            </a:r>
            <a:r>
              <a:rPr lang="en-US" sz="1400" dirty="0" err="1"/>
              <a:t>Casinader</a:t>
            </a:r>
            <a:r>
              <a:rPr lang="en-US" sz="1400" dirty="0"/>
              <a:t>. “United Airlines’ Use of Generative AI Results in 6% Improvement in Overall Customer Satisfaction.” Simple Flying, 29 Dec. 2024, simpleflying.com/united-airlines-generative-ai-improvement-customer-satisfaction/.</a:t>
            </a:r>
          </a:p>
          <a:p>
            <a:pPr>
              <a:lnSpc>
                <a:spcPct val="100000"/>
              </a:lnSpc>
            </a:pPr>
            <a:endParaRPr lang="en-US" sz="1400" dirty="0"/>
          </a:p>
          <a:p>
            <a:pPr>
              <a:lnSpc>
                <a:spcPct val="100000"/>
              </a:lnSpc>
            </a:pPr>
            <a:r>
              <a:rPr lang="en-US" sz="1400" dirty="0"/>
              <a:t>“W3Schools.com.” W3schools.com, 2025, www.w3schools.com/gen_ai/. Accessed 22 Apr. 2025.</a:t>
            </a:r>
          </a:p>
        </p:txBody>
      </p:sp>
      <p:sp>
        <p:nvSpPr>
          <p:cNvPr id="4" name="Slide Number Placeholder 3">
            <a:extLst>
              <a:ext uri="{FF2B5EF4-FFF2-40B4-BE49-F238E27FC236}">
                <a16:creationId xmlns:a16="http://schemas.microsoft.com/office/drawing/2014/main" id="{EF53398E-92C6-1D29-4F9F-500D7DE1635A}"/>
              </a:ext>
            </a:extLst>
          </p:cNvPr>
          <p:cNvSpPr>
            <a:spLocks noGrp="1"/>
          </p:cNvSpPr>
          <p:nvPr>
            <p:ph type="sldNum" sz="quarter" idx="12"/>
          </p:nvPr>
        </p:nvSpPr>
        <p:spPr/>
        <p:txBody>
          <a:bodyPr/>
          <a:lstStyle/>
          <a:p>
            <a:fld id="{FE024F78-56A6-7740-B68D-8D4D026EDF3F}" type="slidenum">
              <a:rPr lang="en-US" smtClean="0"/>
              <a:pPr/>
              <a:t>18</a:t>
            </a:fld>
            <a:endParaRPr lang="en-US" dirty="0"/>
          </a:p>
        </p:txBody>
      </p:sp>
    </p:spTree>
    <p:extLst>
      <p:ext uri="{BB962C8B-B14F-4D97-AF65-F5344CB8AC3E}">
        <p14:creationId xmlns:p14="http://schemas.microsoft.com/office/powerpoint/2010/main" val="1735631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EB8D-8FB5-6575-559D-03ED4E6E6DED}"/>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EE38896A-469C-C309-49D0-5F5DC82B2818}"/>
              </a:ext>
            </a:extLst>
          </p:cNvPr>
          <p:cNvSpPr>
            <a:spLocks noGrp="1"/>
          </p:cNvSpPr>
          <p:nvPr>
            <p:ph sz="quarter" idx="31"/>
          </p:nvPr>
        </p:nvSpPr>
        <p:spPr/>
        <p:txBody>
          <a:bodyPr/>
          <a:lstStyle/>
          <a:p>
            <a:pPr>
              <a:lnSpc>
                <a:spcPct val="100000"/>
              </a:lnSpc>
            </a:pPr>
            <a:endParaRPr lang="en-US" sz="1800" dirty="0"/>
          </a:p>
          <a:p>
            <a:pPr>
              <a:lnSpc>
                <a:spcPct val="100000"/>
              </a:lnSpc>
            </a:pPr>
            <a:r>
              <a:rPr lang="en-US" sz="1800" dirty="0"/>
              <a:t>Waddell, Dee, and Steven Peterson. “How Generative AI Can Transform the Aviation Industry.” IBM, 4 Dec. 2023, </a:t>
            </a:r>
            <a:r>
              <a:rPr lang="en-US" sz="1800" dirty="0">
                <a:hlinkClick r:id="rId2"/>
              </a:rPr>
              <a:t>www.ibm.com/think/topics/generative-ai-for-aviation</a:t>
            </a:r>
            <a:r>
              <a:rPr lang="en-US" sz="1800" dirty="0"/>
              <a:t>.</a:t>
            </a:r>
          </a:p>
          <a:p>
            <a:pPr>
              <a:lnSpc>
                <a:spcPct val="100000"/>
              </a:lnSpc>
            </a:pPr>
            <a:r>
              <a:rPr lang="en-US" sz="1800" dirty="0"/>
              <a:t>Zewe, Adam. “Explained: Generative AI.” MIT News, Massachusetts Institute of Technology, 9 Nov. 2023, news.mit.edu/2023/explained-generative-ai-1109.</a:t>
            </a:r>
          </a:p>
          <a:p>
            <a:endParaRPr lang="en-US" dirty="0"/>
          </a:p>
        </p:txBody>
      </p:sp>
      <p:sp>
        <p:nvSpPr>
          <p:cNvPr id="4" name="Slide Number Placeholder 3">
            <a:extLst>
              <a:ext uri="{FF2B5EF4-FFF2-40B4-BE49-F238E27FC236}">
                <a16:creationId xmlns:a16="http://schemas.microsoft.com/office/drawing/2014/main" id="{A0A4AA0F-6C2F-FAE7-0C41-9A94A5523C04}"/>
              </a:ext>
            </a:extLst>
          </p:cNvPr>
          <p:cNvSpPr>
            <a:spLocks noGrp="1"/>
          </p:cNvSpPr>
          <p:nvPr>
            <p:ph type="sldNum" sz="quarter" idx="12"/>
          </p:nvPr>
        </p:nvSpPr>
        <p:spPr/>
        <p:txBody>
          <a:bodyPr/>
          <a:lstStyle/>
          <a:p>
            <a:fld id="{FE024F78-56A6-7740-B68D-8D4D026EDF3F}" type="slidenum">
              <a:rPr lang="en-US" smtClean="0"/>
              <a:pPr/>
              <a:t>19</a:t>
            </a:fld>
            <a:endParaRPr lang="en-US" dirty="0"/>
          </a:p>
        </p:txBody>
      </p:sp>
    </p:spTree>
    <p:extLst>
      <p:ext uri="{BB962C8B-B14F-4D97-AF65-F5344CB8AC3E}">
        <p14:creationId xmlns:p14="http://schemas.microsoft.com/office/powerpoint/2010/main" val="2697644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Executive Summary</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lstStyle/>
          <a:p>
            <a:r>
              <a:rPr lang="en-US" dirty="0"/>
              <a:t>Generative AI as an emerging technology is powered by large language models that can generate extraordinary text, images, as well as other content based on the data it was provided and trained with.</a:t>
            </a:r>
          </a:p>
          <a:p>
            <a:r>
              <a:rPr lang="en-US" dirty="0"/>
              <a:t>The aviation industry finds itself at a crossroads as the applications of Generative AI are far reaching and has captured the imagination of many leaders worldwide. </a:t>
            </a:r>
          </a:p>
          <a:p>
            <a:r>
              <a:rPr lang="en-US" dirty="0"/>
              <a:t>Its implementation has the potential to revolutionize the industry in ways never seen before.</a:t>
            </a:r>
          </a:p>
          <a:p>
            <a:endParaRPr lang="en-US" dirty="0"/>
          </a:p>
          <a:p>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a:t>
            </a:fld>
            <a:endParaRPr lang="en-US" dirty="0"/>
          </a:p>
        </p:txBody>
      </p:sp>
      <p:pic>
        <p:nvPicPr>
          <p:cNvPr id="6" name="Picture 5">
            <a:extLst>
              <a:ext uri="{FF2B5EF4-FFF2-40B4-BE49-F238E27FC236}">
                <a16:creationId xmlns:a16="http://schemas.microsoft.com/office/drawing/2014/main" id="{E7FA692B-3467-CB15-C92A-27F2CA5F263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64828" y="2160943"/>
            <a:ext cx="2883171" cy="2363841"/>
          </a:xfrm>
          <a:prstGeom prst="rect">
            <a:avLst/>
          </a:prstGeom>
        </p:spPr>
      </p:pic>
    </p:spTree>
    <p:extLst>
      <p:ext uri="{BB962C8B-B14F-4D97-AF65-F5344CB8AC3E}">
        <p14:creationId xmlns:p14="http://schemas.microsoft.com/office/powerpoint/2010/main" val="1962637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THANK YOU</a:t>
            </a:r>
          </a:p>
        </p:txBody>
      </p:sp>
    </p:spTree>
    <p:extLst>
      <p:ext uri="{BB962C8B-B14F-4D97-AF65-F5344CB8AC3E}">
        <p14:creationId xmlns:p14="http://schemas.microsoft.com/office/powerpoint/2010/main" val="2395464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What is the Technology</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4015098" cy="3528397"/>
          </a:xfrm>
        </p:spPr>
        <p:txBody>
          <a:bodyPr/>
          <a:lstStyle/>
          <a:p>
            <a:r>
              <a:rPr lang="en-US" dirty="0"/>
              <a:t>Think of Generative AI as an incredibly smart assistant.</a:t>
            </a:r>
          </a:p>
          <a:p>
            <a:pPr lvl="1"/>
            <a:r>
              <a:rPr lang="en-US" dirty="0"/>
              <a:t>It learns patterns from huge amounts of data. </a:t>
            </a:r>
          </a:p>
          <a:p>
            <a:pPr lvl="1"/>
            <a:r>
              <a:rPr lang="en-US" dirty="0"/>
              <a:t>Then uses said data patterns to make content based on what it learned which is human-like.</a:t>
            </a:r>
          </a:p>
          <a:p>
            <a:pPr lvl="1"/>
            <a:r>
              <a:rPr lang="en-US" dirty="0"/>
              <a:t>This content is created by what we tell it to do.</a:t>
            </a:r>
          </a:p>
          <a:p>
            <a:pPr marL="0" lvl="1" indent="0">
              <a:buNone/>
            </a:pPr>
            <a:endParaRPr lang="en-US" dirty="0"/>
          </a:p>
        </p:txBody>
      </p:sp>
      <p:sp>
        <p:nvSpPr>
          <p:cNvPr id="4" name="Content Placeholder 3">
            <a:extLst>
              <a:ext uri="{FF2B5EF4-FFF2-40B4-BE49-F238E27FC236}">
                <a16:creationId xmlns:a16="http://schemas.microsoft.com/office/drawing/2014/main" id="{9B774F1A-D233-C240-B22D-F82C6161FAC1}"/>
              </a:ext>
            </a:extLst>
          </p:cNvPr>
          <p:cNvSpPr>
            <a:spLocks noGrp="1"/>
          </p:cNvSpPr>
          <p:nvPr>
            <p:ph sz="quarter" idx="36"/>
          </p:nvPr>
        </p:nvSpPr>
        <p:spPr>
          <a:xfrm>
            <a:off x="6995159" y="2474811"/>
            <a:ext cx="4227332" cy="3528397"/>
          </a:xfrm>
        </p:spPr>
        <p:txBody>
          <a:bodyPr/>
          <a:lstStyle/>
          <a:p>
            <a:r>
              <a:rPr lang="en-US" dirty="0"/>
              <a:t>Can assist you in wide ranging activities from coding software to writing memos to making reports and devising solutions to complicated problems on many subjects.</a:t>
            </a:r>
          </a:p>
          <a:p>
            <a:pPr lvl="1"/>
            <a:r>
              <a:rPr lang="en-US" dirty="0"/>
              <a:t>Various potential uses across many industries due to its capabilities.</a:t>
            </a:r>
          </a:p>
          <a:p>
            <a:pPr marL="0" lvl="1" indent="0">
              <a:buNone/>
            </a:pPr>
            <a:endParaRPr lang="en-US" dirty="0"/>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a:t>
            </a:fld>
            <a:endParaRPr lang="en-US" dirty="0"/>
          </a:p>
        </p:txBody>
      </p:sp>
      <p:pic>
        <p:nvPicPr>
          <p:cNvPr id="7" name="Picture 6">
            <a:extLst>
              <a:ext uri="{FF2B5EF4-FFF2-40B4-BE49-F238E27FC236}">
                <a16:creationId xmlns:a16="http://schemas.microsoft.com/office/drawing/2014/main" id="{55A9B8B9-3261-7ABE-DAD8-AC1919B4F73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 y="3824749"/>
            <a:ext cx="2399620" cy="2337024"/>
          </a:xfrm>
          <a:prstGeom prst="rect">
            <a:avLst/>
          </a:prstGeom>
        </p:spPr>
      </p:pic>
      <p:pic>
        <p:nvPicPr>
          <p:cNvPr id="10" name="Picture 9">
            <a:extLst>
              <a:ext uri="{FF2B5EF4-FFF2-40B4-BE49-F238E27FC236}">
                <a16:creationId xmlns:a16="http://schemas.microsoft.com/office/drawing/2014/main" id="{3D9BA99C-65A6-7287-A6B2-A45277BDF57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782513" y="4921233"/>
            <a:ext cx="2905151" cy="1936767"/>
          </a:xfrm>
          <a:prstGeom prst="rect">
            <a:avLst/>
          </a:prstGeom>
        </p:spPr>
      </p:pic>
    </p:spTree>
    <p:extLst>
      <p:ext uri="{BB962C8B-B14F-4D97-AF65-F5344CB8AC3E}">
        <p14:creationId xmlns:p14="http://schemas.microsoft.com/office/powerpoint/2010/main" val="1073601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30482"/>
            <a:ext cx="10500989" cy="1327464"/>
          </a:xfrm>
        </p:spPr>
        <p:txBody>
          <a:bodyPr/>
          <a:lstStyle/>
          <a:p>
            <a:r>
              <a:rPr lang="en-US" dirty="0"/>
              <a:t>How it Works</a:t>
            </a:r>
          </a:p>
        </p:txBody>
      </p:sp>
      <p:sp>
        <p:nvSpPr>
          <p:cNvPr id="3" name="Content Placeholder 2">
            <a:extLst>
              <a:ext uri="{FF2B5EF4-FFF2-40B4-BE49-F238E27FC236}">
                <a16:creationId xmlns:a16="http://schemas.microsoft.com/office/drawing/2014/main" id="{1CF175D3-F3DC-695F-474B-346EDCA5D60F}"/>
              </a:ext>
            </a:extLst>
          </p:cNvPr>
          <p:cNvSpPr>
            <a:spLocks noGrp="1"/>
          </p:cNvSpPr>
          <p:nvPr>
            <p:ph sz="quarter" idx="35"/>
          </p:nvPr>
        </p:nvSpPr>
        <p:spPr>
          <a:xfrm>
            <a:off x="807038" y="2465539"/>
            <a:ext cx="3774587" cy="3723753"/>
          </a:xfrm>
        </p:spPr>
        <p:txBody>
          <a:bodyPr/>
          <a:lstStyle/>
          <a:p>
            <a:r>
              <a:rPr lang="en-US" dirty="0"/>
              <a:t>User provides LLM with a prompt</a:t>
            </a:r>
          </a:p>
          <a:p>
            <a:r>
              <a:rPr lang="en-US" dirty="0"/>
              <a:t>AI provides response to prompt</a:t>
            </a:r>
          </a:p>
          <a:p>
            <a:r>
              <a:rPr lang="en-US" dirty="0"/>
              <a:t>Repeat until you get desired results</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6"/>
          </p:nvPr>
        </p:nvSpPr>
        <p:spPr>
          <a:xfrm>
            <a:off x="4927600" y="2465539"/>
            <a:ext cx="6315069" cy="3723753"/>
          </a:xfrm>
        </p:spPr>
        <p:txBody>
          <a:bodyPr/>
          <a:lstStyle/>
          <a:p>
            <a:r>
              <a:rPr lang="en-US" dirty="0"/>
              <a:t>Currently in Aviation and in general, Generative AI is at the stage of early adoption.</a:t>
            </a:r>
          </a:p>
        </p:txBody>
      </p:sp>
      <p:pic>
        <p:nvPicPr>
          <p:cNvPr id="17" name="Picture 16" descr="A diagram of a flowchart&#10;&#10;AI-generated content may be incorrect.">
            <a:extLst>
              <a:ext uri="{FF2B5EF4-FFF2-40B4-BE49-F238E27FC236}">
                <a16:creationId xmlns:a16="http://schemas.microsoft.com/office/drawing/2014/main" id="{E19FE8CC-8130-4D3B-A137-7148C2D74514}"/>
              </a:ext>
            </a:extLst>
          </p:cNvPr>
          <p:cNvPicPr>
            <a:picLocks noChangeAspect="1"/>
          </p:cNvPicPr>
          <p:nvPr/>
        </p:nvPicPr>
        <p:blipFill>
          <a:blip r:embed="rId3"/>
          <a:stretch>
            <a:fillRect/>
          </a:stretch>
        </p:blipFill>
        <p:spPr>
          <a:xfrm>
            <a:off x="5992174" y="3315609"/>
            <a:ext cx="5392788" cy="3412870"/>
          </a:xfrm>
          <a:prstGeom prst="rect">
            <a:avLst/>
          </a:prstGeom>
        </p:spPr>
      </p:pic>
    </p:spTree>
    <p:extLst>
      <p:ext uri="{BB962C8B-B14F-4D97-AF65-F5344CB8AC3E}">
        <p14:creationId xmlns:p14="http://schemas.microsoft.com/office/powerpoint/2010/main" val="2728059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7BD5-2922-0B93-1A05-0038004CE909}"/>
              </a:ext>
            </a:extLst>
          </p:cNvPr>
          <p:cNvSpPr>
            <a:spLocks noGrp="1"/>
          </p:cNvSpPr>
          <p:nvPr>
            <p:ph type="title"/>
          </p:nvPr>
        </p:nvSpPr>
        <p:spPr/>
        <p:txBody>
          <a:bodyPr/>
          <a:lstStyle/>
          <a:p>
            <a:r>
              <a:rPr lang="en-US" dirty="0"/>
              <a:t>Real Life Example</a:t>
            </a:r>
          </a:p>
        </p:txBody>
      </p:sp>
      <p:sp>
        <p:nvSpPr>
          <p:cNvPr id="5" name="Slide Number Placeholder 4">
            <a:extLst>
              <a:ext uri="{FF2B5EF4-FFF2-40B4-BE49-F238E27FC236}">
                <a16:creationId xmlns:a16="http://schemas.microsoft.com/office/drawing/2014/main" id="{22289DE7-6ABB-6F6B-2AC3-69720EF87008}"/>
              </a:ext>
            </a:extLst>
          </p:cNvPr>
          <p:cNvSpPr>
            <a:spLocks noGrp="1"/>
          </p:cNvSpPr>
          <p:nvPr>
            <p:ph type="sldNum" sz="quarter" idx="12"/>
          </p:nvPr>
        </p:nvSpPr>
        <p:spPr/>
        <p:txBody>
          <a:bodyPr/>
          <a:lstStyle/>
          <a:p>
            <a:fld id="{FE024F78-56A6-7740-B68D-8D4D026EDF3F}" type="slidenum">
              <a:rPr lang="en-US" smtClean="0"/>
              <a:pPr/>
              <a:t>5</a:t>
            </a:fld>
            <a:endParaRPr lang="en-US" dirty="0"/>
          </a:p>
        </p:txBody>
      </p:sp>
      <p:pic>
        <p:nvPicPr>
          <p:cNvPr id="7" name="Picture 6" descr="A screenshot of a computer&#10;&#10;AI-generated content may be incorrect.">
            <a:extLst>
              <a:ext uri="{FF2B5EF4-FFF2-40B4-BE49-F238E27FC236}">
                <a16:creationId xmlns:a16="http://schemas.microsoft.com/office/drawing/2014/main" id="{B38B2BD7-06C6-2AA8-7D6F-772B6F5471EF}"/>
              </a:ext>
            </a:extLst>
          </p:cNvPr>
          <p:cNvPicPr>
            <a:picLocks noChangeAspect="1"/>
          </p:cNvPicPr>
          <p:nvPr/>
        </p:nvPicPr>
        <p:blipFill>
          <a:blip r:embed="rId2"/>
          <a:stretch>
            <a:fillRect/>
          </a:stretch>
        </p:blipFill>
        <p:spPr>
          <a:xfrm>
            <a:off x="96436" y="2397844"/>
            <a:ext cx="5909187" cy="3945055"/>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848A236B-058A-3813-6EB0-6C1F86E41D22}"/>
              </a:ext>
            </a:extLst>
          </p:cNvPr>
          <p:cNvPicPr>
            <a:picLocks noChangeAspect="1"/>
          </p:cNvPicPr>
          <p:nvPr/>
        </p:nvPicPr>
        <p:blipFill>
          <a:blip r:embed="rId3"/>
          <a:stretch>
            <a:fillRect/>
          </a:stretch>
        </p:blipFill>
        <p:spPr>
          <a:xfrm>
            <a:off x="6096000" y="2517058"/>
            <a:ext cx="5909187" cy="2812027"/>
          </a:xfrm>
          <a:prstGeom prst="rect">
            <a:avLst/>
          </a:prstGeom>
        </p:spPr>
      </p:pic>
      <p:sp>
        <p:nvSpPr>
          <p:cNvPr id="10" name="TextBox 9">
            <a:extLst>
              <a:ext uri="{FF2B5EF4-FFF2-40B4-BE49-F238E27FC236}">
                <a16:creationId xmlns:a16="http://schemas.microsoft.com/office/drawing/2014/main" id="{B04FFF7A-5259-E08E-41EE-B35263CD9A08}"/>
              </a:ext>
            </a:extLst>
          </p:cNvPr>
          <p:cNvSpPr txBox="1"/>
          <p:nvPr/>
        </p:nvSpPr>
        <p:spPr>
          <a:xfrm>
            <a:off x="8767345" y="2031668"/>
            <a:ext cx="3116826" cy="369332"/>
          </a:xfrm>
          <a:prstGeom prst="rect">
            <a:avLst/>
          </a:prstGeom>
          <a:noFill/>
        </p:spPr>
        <p:txBody>
          <a:bodyPr wrap="square" rtlCol="0">
            <a:spAutoFit/>
          </a:bodyPr>
          <a:lstStyle/>
          <a:p>
            <a:r>
              <a:rPr lang="en-US" dirty="0">
                <a:solidFill>
                  <a:schemeClr val="bg1"/>
                </a:solidFill>
              </a:rPr>
              <a:t>Step 1:</a:t>
            </a:r>
          </a:p>
        </p:txBody>
      </p:sp>
      <p:sp>
        <p:nvSpPr>
          <p:cNvPr id="11" name="TextBox 10">
            <a:extLst>
              <a:ext uri="{FF2B5EF4-FFF2-40B4-BE49-F238E27FC236}">
                <a16:creationId xmlns:a16="http://schemas.microsoft.com/office/drawing/2014/main" id="{94F3A556-F4F1-9AD5-6F35-E8B99F393FBE}"/>
              </a:ext>
            </a:extLst>
          </p:cNvPr>
          <p:cNvSpPr txBox="1"/>
          <p:nvPr/>
        </p:nvSpPr>
        <p:spPr>
          <a:xfrm>
            <a:off x="2597603" y="2028512"/>
            <a:ext cx="3116826" cy="369332"/>
          </a:xfrm>
          <a:prstGeom prst="rect">
            <a:avLst/>
          </a:prstGeom>
          <a:noFill/>
        </p:spPr>
        <p:txBody>
          <a:bodyPr wrap="square" rtlCol="0">
            <a:spAutoFit/>
          </a:bodyPr>
          <a:lstStyle/>
          <a:p>
            <a:r>
              <a:rPr lang="en-US" dirty="0">
                <a:solidFill>
                  <a:schemeClr val="bg1"/>
                </a:solidFill>
              </a:rPr>
              <a:t>Step 2:</a:t>
            </a:r>
          </a:p>
        </p:txBody>
      </p:sp>
    </p:spTree>
    <p:extLst>
      <p:ext uri="{BB962C8B-B14F-4D97-AF65-F5344CB8AC3E}">
        <p14:creationId xmlns:p14="http://schemas.microsoft.com/office/powerpoint/2010/main" val="606113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F9439-CC3A-1376-7DD9-27234FB680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5B46BE-B781-2125-D409-B357D7E12ECB}"/>
              </a:ext>
            </a:extLst>
          </p:cNvPr>
          <p:cNvSpPr>
            <a:spLocks noGrp="1"/>
          </p:cNvSpPr>
          <p:nvPr>
            <p:ph type="title"/>
          </p:nvPr>
        </p:nvSpPr>
        <p:spPr>
          <a:xfrm>
            <a:off x="3305669" y="113097"/>
            <a:ext cx="7420819" cy="1656304"/>
          </a:xfrm>
        </p:spPr>
        <p:txBody>
          <a:bodyPr/>
          <a:lstStyle/>
          <a:p>
            <a:r>
              <a:rPr lang="en-US" noProof="0" dirty="0"/>
              <a:t>Applications</a:t>
            </a:r>
            <a:endParaRPr lang="en-US" dirty="0"/>
          </a:p>
        </p:txBody>
      </p:sp>
      <p:sp>
        <p:nvSpPr>
          <p:cNvPr id="4" name="Content Placeholder 3">
            <a:extLst>
              <a:ext uri="{FF2B5EF4-FFF2-40B4-BE49-F238E27FC236}">
                <a16:creationId xmlns:a16="http://schemas.microsoft.com/office/drawing/2014/main" id="{B8407C88-3000-9855-6D4D-AC6E6E394E03}"/>
              </a:ext>
            </a:extLst>
          </p:cNvPr>
          <p:cNvSpPr>
            <a:spLocks noGrp="1"/>
          </p:cNvSpPr>
          <p:nvPr>
            <p:ph sz="quarter" idx="31"/>
          </p:nvPr>
        </p:nvSpPr>
        <p:spPr>
          <a:xfrm>
            <a:off x="3305669" y="2470150"/>
            <a:ext cx="7420819" cy="3676649"/>
          </a:xfrm>
        </p:spPr>
        <p:txBody>
          <a:bodyPr/>
          <a:lstStyle/>
          <a:p>
            <a:r>
              <a:rPr lang="en-US" dirty="0"/>
              <a:t>The applications of AI in aviation are wide. This includes the following:</a:t>
            </a:r>
          </a:p>
          <a:p>
            <a:pPr marL="0" indent="0">
              <a:buNone/>
            </a:pPr>
            <a:r>
              <a:rPr lang="en-US" sz="1600" dirty="0"/>
              <a:t>1. Improvements to current and new aircraft designs in terms of efficiency as well as safety, design process such as automating tasks usually done by human labor to rapid prototyping plus digital testing.</a:t>
            </a:r>
          </a:p>
          <a:p>
            <a:pPr marL="0" indent="0">
              <a:buNone/>
            </a:pPr>
            <a:r>
              <a:rPr lang="en-US" sz="1600" dirty="0"/>
              <a:t>2. Efficient allocation of crew, as well as timely scheduling of key profit-making routes in advance, and predictive maintenance schedules that allow aircrafts to be utilized to the max safety while simultaneously being efficient with schedules (almost like just in time production).</a:t>
            </a:r>
          </a:p>
          <a:p>
            <a:pPr marL="0" indent="0">
              <a:buNone/>
            </a:pPr>
            <a:r>
              <a:rPr lang="en-US" sz="1600" dirty="0"/>
              <a:t>3. Understanding customer preferences, suggestions as well as recommending key changes while also solving common and rare issues in customer service.</a:t>
            </a:r>
          </a:p>
        </p:txBody>
      </p:sp>
      <p:sp>
        <p:nvSpPr>
          <p:cNvPr id="3" name="Slide Number Placeholder 2">
            <a:extLst>
              <a:ext uri="{FF2B5EF4-FFF2-40B4-BE49-F238E27FC236}">
                <a16:creationId xmlns:a16="http://schemas.microsoft.com/office/drawing/2014/main" id="{7A547C45-D8FB-FF30-0377-4D2783AB6C3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6</a:t>
            </a:fld>
            <a:endParaRPr lang="en-US" dirty="0"/>
          </a:p>
        </p:txBody>
      </p:sp>
      <p:pic>
        <p:nvPicPr>
          <p:cNvPr id="6" name="Picture 5">
            <a:extLst>
              <a:ext uri="{FF2B5EF4-FFF2-40B4-BE49-F238E27FC236}">
                <a16:creationId xmlns:a16="http://schemas.microsoft.com/office/drawing/2014/main" id="{F7E5CC54-3D94-225F-A74F-8EA3BA60558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313" y="2138618"/>
            <a:ext cx="3257362" cy="2256402"/>
          </a:xfrm>
          <a:prstGeom prst="rect">
            <a:avLst/>
          </a:prstGeom>
        </p:spPr>
      </p:pic>
      <p:pic>
        <p:nvPicPr>
          <p:cNvPr id="8" name="Picture 7">
            <a:extLst>
              <a:ext uri="{FF2B5EF4-FFF2-40B4-BE49-F238E27FC236}">
                <a16:creationId xmlns:a16="http://schemas.microsoft.com/office/drawing/2014/main" id="{31538BA7-A492-9DD2-4258-F6AD64E0C11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887929" y="0"/>
            <a:ext cx="3200400" cy="1798320"/>
          </a:xfrm>
          <a:prstGeom prst="rect">
            <a:avLst/>
          </a:prstGeom>
        </p:spPr>
      </p:pic>
      <p:pic>
        <p:nvPicPr>
          <p:cNvPr id="11" name="Picture 10">
            <a:extLst>
              <a:ext uri="{FF2B5EF4-FFF2-40B4-BE49-F238E27FC236}">
                <a16:creationId xmlns:a16="http://schemas.microsoft.com/office/drawing/2014/main" id="{0EB02A9A-FD54-5F11-5AB5-0852ADC4B14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97874" y="4764237"/>
            <a:ext cx="2968113" cy="1745949"/>
          </a:xfrm>
          <a:prstGeom prst="rect">
            <a:avLst/>
          </a:prstGeom>
        </p:spPr>
      </p:pic>
    </p:spTree>
    <p:extLst>
      <p:ext uri="{BB962C8B-B14F-4D97-AF65-F5344CB8AC3E}">
        <p14:creationId xmlns:p14="http://schemas.microsoft.com/office/powerpoint/2010/main" val="824719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64CBF-00C6-9215-8A72-2993B15B9C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68838-1D70-78C0-760B-2B5FC2E3C5CE}"/>
              </a:ext>
            </a:extLst>
          </p:cNvPr>
          <p:cNvSpPr>
            <a:spLocks noGrp="1"/>
          </p:cNvSpPr>
          <p:nvPr>
            <p:ph type="title"/>
          </p:nvPr>
        </p:nvSpPr>
        <p:spPr>
          <a:xfrm>
            <a:off x="3305669" y="113097"/>
            <a:ext cx="7420819" cy="1656304"/>
          </a:xfrm>
        </p:spPr>
        <p:txBody>
          <a:bodyPr/>
          <a:lstStyle/>
          <a:p>
            <a:r>
              <a:rPr lang="en-US" noProof="0" dirty="0"/>
              <a:t>Case Study #1: Airbus</a:t>
            </a:r>
            <a:endParaRPr lang="en-US" dirty="0"/>
          </a:p>
        </p:txBody>
      </p:sp>
      <p:sp>
        <p:nvSpPr>
          <p:cNvPr id="4" name="Content Placeholder 3">
            <a:extLst>
              <a:ext uri="{FF2B5EF4-FFF2-40B4-BE49-F238E27FC236}">
                <a16:creationId xmlns:a16="http://schemas.microsoft.com/office/drawing/2014/main" id="{4C6E8654-68BA-0B95-1688-D390617F6B4A}"/>
              </a:ext>
            </a:extLst>
          </p:cNvPr>
          <p:cNvSpPr>
            <a:spLocks noGrp="1"/>
          </p:cNvSpPr>
          <p:nvPr>
            <p:ph sz="quarter" idx="31"/>
          </p:nvPr>
        </p:nvSpPr>
        <p:spPr>
          <a:xfrm>
            <a:off x="3305669" y="2470150"/>
            <a:ext cx="7420819" cy="3676649"/>
          </a:xfrm>
        </p:spPr>
        <p:txBody>
          <a:bodyPr/>
          <a:lstStyle/>
          <a:p>
            <a:r>
              <a:rPr lang="en-US" dirty="0"/>
              <a:t>Airbus is looking to reinvent itself using Generative AI.</a:t>
            </a:r>
          </a:p>
          <a:p>
            <a:r>
              <a:rPr lang="en-US" sz="1600" dirty="0"/>
              <a:t>The company is currently testing Generative AI across various tasks but not deploying on a large scale.</a:t>
            </a:r>
          </a:p>
          <a:p>
            <a:r>
              <a:rPr lang="en-US" sz="1600" dirty="0"/>
              <a:t>Example of experimentation include management of complex documents, customer service post sales, assistant for standard operating procedures (SOP), providing instructions for manufacturing aircraft, and chatbot functionality. </a:t>
            </a:r>
          </a:p>
          <a:p>
            <a:r>
              <a:rPr lang="en-US" sz="1600" dirty="0"/>
              <a:t>While the technology is making headway, Airbus must navigate regulatory constraints, as well as ensure that the technological solutions generated by Generative AI are safe, responsible and ethical in nature. </a:t>
            </a:r>
          </a:p>
          <a:p>
            <a:endParaRPr lang="en-US" sz="1600" dirty="0"/>
          </a:p>
          <a:p>
            <a:endParaRPr lang="en-US" sz="1600" dirty="0"/>
          </a:p>
          <a:p>
            <a:endParaRPr lang="en-US" sz="1600" dirty="0"/>
          </a:p>
        </p:txBody>
      </p:sp>
      <p:sp>
        <p:nvSpPr>
          <p:cNvPr id="3" name="Slide Number Placeholder 2">
            <a:extLst>
              <a:ext uri="{FF2B5EF4-FFF2-40B4-BE49-F238E27FC236}">
                <a16:creationId xmlns:a16="http://schemas.microsoft.com/office/drawing/2014/main" id="{491FE583-9171-B2DE-7A17-76379B2DF736}"/>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7</a:t>
            </a:fld>
            <a:endParaRPr lang="en-US" dirty="0"/>
          </a:p>
        </p:txBody>
      </p:sp>
      <p:pic>
        <p:nvPicPr>
          <p:cNvPr id="6" name="Picture 5">
            <a:extLst>
              <a:ext uri="{FF2B5EF4-FFF2-40B4-BE49-F238E27FC236}">
                <a16:creationId xmlns:a16="http://schemas.microsoft.com/office/drawing/2014/main" id="{790B381F-4D64-AA9B-4DEB-BA7740A4173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0451" y="4900175"/>
            <a:ext cx="2041864" cy="1620463"/>
          </a:xfrm>
          <a:prstGeom prst="rect">
            <a:avLst/>
          </a:prstGeom>
        </p:spPr>
      </p:pic>
      <p:pic>
        <p:nvPicPr>
          <p:cNvPr id="9" name="Picture 8">
            <a:extLst>
              <a:ext uri="{FF2B5EF4-FFF2-40B4-BE49-F238E27FC236}">
                <a16:creationId xmlns:a16="http://schemas.microsoft.com/office/drawing/2014/main" id="{BD781123-0575-1380-DE4F-213815903B6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97102" y="2111477"/>
            <a:ext cx="2717392" cy="1811594"/>
          </a:xfrm>
          <a:prstGeom prst="rect">
            <a:avLst/>
          </a:prstGeom>
        </p:spPr>
      </p:pic>
    </p:spTree>
    <p:extLst>
      <p:ext uri="{BB962C8B-B14F-4D97-AF65-F5344CB8AC3E}">
        <p14:creationId xmlns:p14="http://schemas.microsoft.com/office/powerpoint/2010/main" val="660083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6DC65-E0BF-0D52-C5F2-8F2E96139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B102A0-89A7-DE9A-AE9A-C69A84AEC674}"/>
              </a:ext>
            </a:extLst>
          </p:cNvPr>
          <p:cNvSpPr>
            <a:spLocks noGrp="1"/>
          </p:cNvSpPr>
          <p:nvPr>
            <p:ph type="title"/>
          </p:nvPr>
        </p:nvSpPr>
        <p:spPr>
          <a:xfrm>
            <a:off x="3305669" y="113097"/>
            <a:ext cx="7420819" cy="1656304"/>
          </a:xfrm>
        </p:spPr>
        <p:txBody>
          <a:bodyPr/>
          <a:lstStyle/>
          <a:p>
            <a:r>
              <a:rPr lang="en-US" noProof="0" dirty="0"/>
              <a:t>Case Study #2: United Airlines</a:t>
            </a:r>
            <a:endParaRPr lang="en-US" dirty="0"/>
          </a:p>
        </p:txBody>
      </p:sp>
      <p:sp>
        <p:nvSpPr>
          <p:cNvPr id="4" name="Content Placeholder 3">
            <a:extLst>
              <a:ext uri="{FF2B5EF4-FFF2-40B4-BE49-F238E27FC236}">
                <a16:creationId xmlns:a16="http://schemas.microsoft.com/office/drawing/2014/main" id="{94B78D2A-1EFA-DBE0-B574-6A8B04EEE5E9}"/>
              </a:ext>
            </a:extLst>
          </p:cNvPr>
          <p:cNvSpPr>
            <a:spLocks noGrp="1"/>
          </p:cNvSpPr>
          <p:nvPr>
            <p:ph sz="quarter" idx="31"/>
          </p:nvPr>
        </p:nvSpPr>
        <p:spPr>
          <a:xfrm>
            <a:off x="3305669" y="2470150"/>
            <a:ext cx="7420819" cy="3676649"/>
          </a:xfrm>
        </p:spPr>
        <p:txBody>
          <a:bodyPr/>
          <a:lstStyle/>
          <a:p>
            <a:r>
              <a:rPr lang="en-US" dirty="0"/>
              <a:t>United Airlines is using Generative AI to enhance customer experience and maintain process excellence.</a:t>
            </a:r>
          </a:p>
          <a:p>
            <a:r>
              <a:rPr lang="en-US" sz="1600" dirty="0"/>
              <a:t>To attain these goals, United is using its AI/ML platform, “Mars”, to automate digital notifications such as delay communications, and manual workload reductions for customer service agents. </a:t>
            </a:r>
          </a:p>
          <a:p>
            <a:r>
              <a:rPr lang="en-US" sz="1600" dirty="0"/>
              <a:t>Currently utilizes ChatGPT for secure employee use (experimental) and LLM for external users known as “Every Flight Has a Story.” Which utilizes the “Mars” platform.</a:t>
            </a:r>
          </a:p>
          <a:p>
            <a:r>
              <a:rPr lang="en-US" sz="1600" dirty="0"/>
              <a:t>So far, United Airlines has utilized the LLM to send out more than 100,000 notifications and has identified 90 other use cases for software.</a:t>
            </a:r>
          </a:p>
          <a:p>
            <a:r>
              <a:rPr lang="en-US" sz="1600" dirty="0"/>
              <a:t>Additionally, customer satisfaction improved by 6%</a:t>
            </a:r>
          </a:p>
          <a:p>
            <a:endParaRPr lang="en-US" sz="1600" dirty="0"/>
          </a:p>
          <a:p>
            <a:endParaRPr lang="en-US" sz="1600" dirty="0"/>
          </a:p>
        </p:txBody>
      </p:sp>
      <p:sp>
        <p:nvSpPr>
          <p:cNvPr id="3" name="Slide Number Placeholder 2">
            <a:extLst>
              <a:ext uri="{FF2B5EF4-FFF2-40B4-BE49-F238E27FC236}">
                <a16:creationId xmlns:a16="http://schemas.microsoft.com/office/drawing/2014/main" id="{6FA11A76-040D-B270-663D-596A1CE2652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8</a:t>
            </a:fld>
            <a:endParaRPr lang="en-US" dirty="0"/>
          </a:p>
        </p:txBody>
      </p:sp>
      <p:pic>
        <p:nvPicPr>
          <p:cNvPr id="9" name="Picture 8">
            <a:extLst>
              <a:ext uri="{FF2B5EF4-FFF2-40B4-BE49-F238E27FC236}">
                <a16:creationId xmlns:a16="http://schemas.microsoft.com/office/drawing/2014/main" id="{010664B8-89F7-083B-6863-B9F672551C4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 y="1465006"/>
            <a:ext cx="3305669" cy="2652712"/>
          </a:xfrm>
          <a:prstGeom prst="rect">
            <a:avLst/>
          </a:prstGeom>
        </p:spPr>
      </p:pic>
      <p:pic>
        <p:nvPicPr>
          <p:cNvPr id="11" name="Picture 10">
            <a:extLst>
              <a:ext uri="{FF2B5EF4-FFF2-40B4-BE49-F238E27FC236}">
                <a16:creationId xmlns:a16="http://schemas.microsoft.com/office/drawing/2014/main" id="{8205CD8B-9244-7EE9-E65E-69558ADB81D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72015" y="4424566"/>
            <a:ext cx="3133653" cy="2090122"/>
          </a:xfrm>
          <a:prstGeom prst="rect">
            <a:avLst/>
          </a:prstGeom>
        </p:spPr>
      </p:pic>
    </p:spTree>
    <p:extLst>
      <p:ext uri="{BB962C8B-B14F-4D97-AF65-F5344CB8AC3E}">
        <p14:creationId xmlns:p14="http://schemas.microsoft.com/office/powerpoint/2010/main" val="1779445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BE704-6E84-9B65-0AE8-6184258C15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7272DD-52B1-DF86-7DB6-887AF5E50CCF}"/>
              </a:ext>
            </a:extLst>
          </p:cNvPr>
          <p:cNvSpPr>
            <a:spLocks noGrp="1"/>
          </p:cNvSpPr>
          <p:nvPr>
            <p:ph type="title"/>
          </p:nvPr>
        </p:nvSpPr>
        <p:spPr>
          <a:xfrm>
            <a:off x="3305669" y="113097"/>
            <a:ext cx="7420819" cy="1656304"/>
          </a:xfrm>
        </p:spPr>
        <p:txBody>
          <a:bodyPr/>
          <a:lstStyle/>
          <a:p>
            <a:r>
              <a:rPr lang="en-US" dirty="0"/>
              <a:t>Impact Assessment</a:t>
            </a:r>
          </a:p>
        </p:txBody>
      </p:sp>
      <p:sp>
        <p:nvSpPr>
          <p:cNvPr id="4" name="Content Placeholder 3">
            <a:extLst>
              <a:ext uri="{FF2B5EF4-FFF2-40B4-BE49-F238E27FC236}">
                <a16:creationId xmlns:a16="http://schemas.microsoft.com/office/drawing/2014/main" id="{27A3E361-D81A-B608-B153-6C326DFB3B7B}"/>
              </a:ext>
            </a:extLst>
          </p:cNvPr>
          <p:cNvSpPr>
            <a:spLocks noGrp="1"/>
          </p:cNvSpPr>
          <p:nvPr>
            <p:ph sz="quarter" idx="31"/>
          </p:nvPr>
        </p:nvSpPr>
        <p:spPr>
          <a:xfrm>
            <a:off x="3305669" y="2470150"/>
            <a:ext cx="7420819" cy="3676649"/>
          </a:xfrm>
        </p:spPr>
        <p:txBody>
          <a:bodyPr/>
          <a:lstStyle/>
          <a:p>
            <a:r>
              <a:rPr lang="en-US" sz="1400" dirty="0"/>
              <a:t>Has the potential to automate customer service by increasing customer satisfaction through fast addressing of customer service issues, offers as well as packages tailored towards customer preferences, proactive notifications of flight delays based of predictive analytics and optimized flight scheduling.</a:t>
            </a:r>
          </a:p>
          <a:p>
            <a:r>
              <a:rPr lang="en-US" sz="1400" dirty="0"/>
              <a:t>In terms of aircraft manufacturing, workloads to employees can be reduced by automation of tasks such as report generation or use of virtual assistant for product development as well as management, and virtual simulations of airframes to test viability plus customization of key parts to meet customer needs.</a:t>
            </a:r>
          </a:p>
          <a:p>
            <a:r>
              <a:rPr lang="en-US" sz="1400" dirty="0"/>
              <a:t>In terms of safety plus risk mitigation, can analyze data as well as predict potential safety concerns via real time analysis, improve pilot training and schedule maintenance concurrently with large gaps between scheduled departures.</a:t>
            </a:r>
          </a:p>
        </p:txBody>
      </p:sp>
      <p:sp>
        <p:nvSpPr>
          <p:cNvPr id="3" name="Slide Number Placeholder 2">
            <a:extLst>
              <a:ext uri="{FF2B5EF4-FFF2-40B4-BE49-F238E27FC236}">
                <a16:creationId xmlns:a16="http://schemas.microsoft.com/office/drawing/2014/main" id="{DCE1C445-AB26-89BB-8F1E-A827A91C25DD}"/>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9</a:t>
            </a:fld>
            <a:endParaRPr lang="en-US" dirty="0"/>
          </a:p>
        </p:txBody>
      </p:sp>
      <p:pic>
        <p:nvPicPr>
          <p:cNvPr id="6" name="Picture 5">
            <a:extLst>
              <a:ext uri="{FF2B5EF4-FFF2-40B4-BE49-F238E27FC236}">
                <a16:creationId xmlns:a16="http://schemas.microsoft.com/office/drawing/2014/main" id="{13975A56-B973-29A7-1A28-B299D885B4E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84872" y="1903719"/>
            <a:ext cx="2983326" cy="1989855"/>
          </a:xfrm>
          <a:prstGeom prst="rect">
            <a:avLst/>
          </a:prstGeom>
        </p:spPr>
      </p:pic>
      <p:pic>
        <p:nvPicPr>
          <p:cNvPr id="8" name="Picture 7">
            <a:extLst>
              <a:ext uri="{FF2B5EF4-FFF2-40B4-BE49-F238E27FC236}">
                <a16:creationId xmlns:a16="http://schemas.microsoft.com/office/drawing/2014/main" id="{FC572429-6AF9-ECC9-2FD6-B18FFC0445A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8302" y="4113783"/>
            <a:ext cx="3198631" cy="1865868"/>
          </a:xfrm>
          <a:prstGeom prst="rect">
            <a:avLst/>
          </a:prstGeom>
        </p:spPr>
      </p:pic>
      <p:pic>
        <p:nvPicPr>
          <p:cNvPr id="10" name="Picture 9">
            <a:extLst>
              <a:ext uri="{FF2B5EF4-FFF2-40B4-BE49-F238E27FC236}">
                <a16:creationId xmlns:a16="http://schemas.microsoft.com/office/drawing/2014/main" id="{ED2EA48D-1CEB-B632-F07F-B37976FB85E0}"/>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310750" y="113097"/>
            <a:ext cx="3573421" cy="1877442"/>
          </a:xfrm>
          <a:prstGeom prst="rect">
            <a:avLst/>
          </a:prstGeom>
        </p:spPr>
      </p:pic>
    </p:spTree>
    <p:extLst>
      <p:ext uri="{BB962C8B-B14F-4D97-AF65-F5344CB8AC3E}">
        <p14:creationId xmlns:p14="http://schemas.microsoft.com/office/powerpoint/2010/main" val="3881113692"/>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2.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{126160D3-5491-4FCD-93CA-05216076AF87}tf11936837_win32</Template>
  <TotalTime>2661</TotalTime>
  <Words>1921</Words>
  <Application>Microsoft Office PowerPoint</Application>
  <PresentationFormat>Widescreen</PresentationFormat>
  <Paragraphs>127</Paragraphs>
  <Slides>20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Arial Nova</vt:lpstr>
      <vt:lpstr>Biome</vt:lpstr>
      <vt:lpstr>Calibri</vt:lpstr>
      <vt:lpstr>Custom</vt:lpstr>
      <vt:lpstr>Generative AI in Aviation</vt:lpstr>
      <vt:lpstr>Executive Summary</vt:lpstr>
      <vt:lpstr>What is the Technology</vt:lpstr>
      <vt:lpstr>How it Works</vt:lpstr>
      <vt:lpstr>Real Life Example</vt:lpstr>
      <vt:lpstr>Applications</vt:lpstr>
      <vt:lpstr>Case Study #1: Airbus</vt:lpstr>
      <vt:lpstr>Case Study #2: United Airlines</vt:lpstr>
      <vt:lpstr>Impact Assessment</vt:lpstr>
      <vt:lpstr>The Drawbacks</vt:lpstr>
      <vt:lpstr>Investment Recommendation</vt:lpstr>
      <vt:lpstr>Roadmap</vt:lpstr>
      <vt:lpstr>Sources</vt:lpstr>
      <vt:lpstr>Sources</vt:lpstr>
      <vt:lpstr>Sources</vt:lpstr>
      <vt:lpstr>Sources</vt:lpstr>
      <vt:lpstr>Sources</vt:lpstr>
      <vt:lpstr>Sources</vt:lpstr>
      <vt:lpstr>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Chawla, Sawan</dc:creator>
  <cp:lastModifiedBy>Chawla, Sawan</cp:lastModifiedBy>
  <cp:revision>8</cp:revision>
  <dcterms:created xsi:type="dcterms:W3CDTF">2025-04-21T01:48:01Z</dcterms:created>
  <dcterms:modified xsi:type="dcterms:W3CDTF">2025-04-23T02:45:44Z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